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rawings/drawing6.xml" ContentType="application/vnd.openxmlformats-officedocument.drawingml.chartshapes+xml"/>
  <Override PartName="/ppt/slideLayouts/slideLayout5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9.xml" ContentType="application/vnd.openxmlformats-officedocument.presentationml.slide+xml"/>
  <Override PartName="/ppt/drawings/drawing7.xml" ContentType="application/vnd.openxmlformats-officedocument.drawingml.chartshapes+xml"/>
  <Override PartName="/ppt/slideLayouts/slideLayout8.xml" ContentType="application/vnd.openxmlformats-officedocument.presentationml.slideLayout+xml"/>
  <Override PartName="/ppt/slides/slide1.xml" ContentType="application/vnd.openxmlformats-officedocument.presentationml.slide+xml"/>
  <Override PartName="/ppt/charts/chart6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slides/slide3.xml" ContentType="application/vnd.openxmlformats-officedocument.presentationml.slide+xml"/>
  <Override PartName="/ppt/drawings/drawing5.xml" ContentType="application/vnd.openxmlformats-officedocument.drawingml.chartshape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s/slide7.xml" ContentType="application/vnd.openxmlformats-officedocument.presentationml.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1.xml" ContentType="application/vnd.openxmlformats-officedocument.drawingml.chart+xml"/>
  <Override PartName="/ppt/charts/chart7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61" d="100"/>
          <a:sy n="61" d="100"/>
        </p:scale>
        <p:origin x="-90" y="-462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 /><Relationship Id="rId13" Type="http://schemas.openxmlformats.org/officeDocument/2006/relationships/tableStyles" Target="tableStyles.xml" /><Relationship Id="rId14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1.xml" /></Relationships>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2.xml" /></Relationships>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3.xml" /></Relationships>
</file>

<file path=ppt/charts/_rels/chart4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4.xml" /></Relationships>
</file>

<file path=ppt/charts/_rels/chart5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5.xml" /><Relationship Id="rId2" Type="http://schemas.openxmlformats.org/officeDocument/2006/relationships/package" Target="../embeddings/Microsoft_Excel_Worksheet5.xlsx" /></Relationships>
</file>

<file path=ppt/charts/_rels/chart6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6.xml" /></Relationships>
</file>

<file path=ppt/charts/_rels/chart7.xml.rels><?xml version="1.0" encoding="UTF-8" standalone="yes"?><Relationships xmlns="http://schemas.openxmlformats.org/package/2006/relationships"><Relationship Id="rId1" Type="http://schemas.openxmlformats.org/officeDocument/2006/relationships/chartUserShapes" Target="../drawings/drawing7.xml" /><Relationship Id="rId2" Type="http://schemas.openxmlformats.org/officeDocument/2006/relationships/package" Target="../embeddings/Microsoft_Excel_Worksheet7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047133975011"/>
          <c:y val="0.14126536094754905"/>
          <c:w val="0.57063267469608625"/>
          <c:h val="0.83178933050648696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047133975011"/>
          <c:y val="0.14126536094754905"/>
          <c:w val="0.57063267469608625"/>
          <c:h val="0.83178933050648696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047133975011"/>
          <c:y val="0.14126536094754905"/>
          <c:w val="0.57063267469608625"/>
          <c:h val="0.83178933050648696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047133975011"/>
          <c:y val="0.14126536094754905"/>
          <c:w val="0.57063267469608625"/>
          <c:h val="0.83178933050648696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 bwMode="auto">
        <a:prstGeom prst="rect">
          <a:avLst/>
        </a:prstGeom>
        <a:noFill/>
        <a:ln w="25400">
          <a:noFill/>
        </a:ln>
      </c:spPr>
    </c:sideWall>
    <c:backWall>
      <c:thickness val="0"/>
      <c:spPr bwMode="auto">
        <a:prstGeom prst="rect">
          <a:avLst/>
        </a:prstGeom>
        <a:noFill/>
        <a:ln w="25400">
          <a:noFill/>
          <a:round/>
        </a:ln>
      </c:spPr>
    </c:backWall>
    <c:plotArea>
      <c:layout>
        <c:manualLayout>
          <c:layoutTarget val="inner"/>
          <c:xMode val="edge"/>
          <c:yMode val="edge"/>
          <c:x val="0.03065"/>
          <c:y val="0.097489999999999993"/>
          <c:w val="0.60307999999999995"/>
          <c:h val="0.7792599999999999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 xml:space="preserve">Плановые проверки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  <c:layout/>
            </c:dLbl>
            <c:dLbl>
              <c:idx val="3"/>
              <c:delete val="1"/>
              <c:layout/>
            </c:dLbl>
            <c:dLbl>
              <c:idx val="5"/>
              <c:layout>
                <c:manualLayout>
                  <c:x val="0.01269"/>
                  <c:y val="-0.0079100000000000004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  <c:spPr bwMode="auto"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1">
                  <c:v>0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 xml:space="preserve">Внеплановые проверки 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3"/>
              <c:delete val="1"/>
              <c:layout/>
            </c:dLbl>
            <c:dLbl>
              <c:idx val="1"/>
              <c:delete val="1"/>
              <c:layout/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0</c:v>
                </c:pt>
                <c:pt idx="5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 xml:space="preserve">Проверки в режиме постоянного надзора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1">
                  <c:v>9</c:v>
                </c:pt>
                <c:pt idx="3">
                  <c:v>5</c:v>
                </c:pt>
                <c:pt idx="5">
                  <c:v>2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0"/>
        <c:shape val="cylinder"/>
        <c:axId val="60272640"/>
        <c:axId val="51202688"/>
      </c:bar3DChart>
      <c:catAx>
        <c:axId val="60272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202688"/>
        <c:crosses val="autoZero"/>
        <c:auto val="1"/>
        <c:lblAlgn val="ctr"/>
        <c:lblOffset val="100"/>
        <c:noMultiLvlLbl val="0"/>
      </c:catAx>
      <c:valAx>
        <c:axId val="51202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027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6999999999999"/>
          <c:y val="0.26497999999999999"/>
          <c:w val="0.29841000000000001"/>
          <c:h val="0.46778999999999998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69997" y="2132856"/>
      <a:ext cx="9004000" cy="3960436"/>
    </a:xfrm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047045047133975011"/>
          <c:y val="0.14126536094754905"/>
          <c:w val="0.57063267469608625"/>
          <c:h val="0.83178933050648696"/>
        </c:manualLayout>
      </c:layout>
      <c:pie3DChart>
        <c:varyColors val="1"/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</c:pie3DChart>
      <c:spPr bwMode="auto">
        <a:prstGeom prst="rect">
          <a:avLst/>
        </a:prstGeom>
        <a:noFill/>
        <a:ln w="25400">
          <a:noFill/>
        </a:ln>
      </c:spPr>
    </c:plotArea>
    <c:plotVisOnly val="1"/>
    <c:dispBlanksAs val="gap"/>
    <c:showDLblsOverMax val="0"/>
  </c:chart>
  <c:spPr bwMode="auto">
    <a:xfrm>
      <a:off x="0" y="980728"/>
      <a:ext cx="9108504" cy="5184576"/>
    </a:xfrm>
  </c:spPr>
  <c:txPr>
    <a:bodyPr/>
    <a:lstStyle/>
    <a:p>
      <a:pPr>
        <a:defRPr sz="1800"/>
      </a:pPr>
      <a:endParaRPr lang="ru-RU"/>
    </a:p>
  </c:txPr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 bwMode="auto">
        <a:prstGeom prst="rect">
          <a:avLst/>
        </a:prstGeom>
        <a:noFill/>
        <a:ln w="25400">
          <a:noFill/>
        </a:ln>
      </c:spPr>
    </c:sideWall>
    <c:backWall>
      <c:thickness val="0"/>
      <c:spPr bwMode="auto">
        <a:prstGeom prst="rect">
          <a:avLst/>
        </a:prstGeom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036429999999999997"/>
          <c:y val="0.128"/>
          <c:w val="0.60307999999999995"/>
          <c:h val="0.67969999999999997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 xml:space="preserve">Плановые проверки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  <c:layout/>
            </c:dLbl>
            <c:dLbl>
              <c:idx val="3"/>
              <c:delete val="1"/>
              <c:layout/>
            </c:dLbl>
            <c:dLbl>
              <c:idx val="5"/>
              <c:layout/>
              <c:showBubbleSize val="0"/>
              <c:showCatName val="0"/>
              <c:showLegendKey val="0"/>
              <c:showPercent val="0"/>
              <c:showSerName val="0"/>
              <c:showVal val="1"/>
              <c:spPr bwMode="auto"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1">
                  <c:v>0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 xml:space="preserve">Внеплановые проверки 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0</c:v>
                </c:pt>
                <c:pt idx="5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 xml:space="preserve">Проверки в режиме постоянного надзора</c:v>
                </c:pt>
              </c:strCache>
            </c:strRef>
          </c:tx>
          <c:spPr bwMode="auto"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5"/>
              <c:layout>
                <c:manualLayout>
                  <c:x val="0.01269"/>
                  <c:y val="0.0084799999999999997"/>
                </c:manualLayout>
              </c:layout>
              <c:showBubbleSize val="0"/>
              <c:showCatName val="0"/>
              <c:showLegendKey val="0"/>
              <c:showPercent val="0"/>
              <c:showSerName val="0"/>
              <c:showVal val="1"/>
            </c:dLbl>
            <c:dLbl>
              <c:idx val="3"/>
              <c:delete val="1"/>
              <c:layout/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1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1">
                  <c:v>16</c:v>
                </c:pt>
                <c:pt idx="3">
                  <c:v>6</c:v>
                </c:pt>
                <c:pt idx="5">
                  <c:v>2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0"/>
        <c:shape val="cylinder"/>
        <c:axId val="51789824"/>
        <c:axId val="51791360"/>
      </c:bar3DChart>
      <c:catAx>
        <c:axId val="51789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791360"/>
        <c:crosses val="autoZero"/>
        <c:auto val="1"/>
        <c:lblAlgn val="ctr"/>
        <c:lblOffset val="100"/>
        <c:noMultiLvlLbl val="0"/>
      </c:catAx>
      <c:valAx>
        <c:axId val="51791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1789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6999999999999"/>
          <c:y val="0.26497999999999999"/>
          <c:w val="0.29841000000000001"/>
          <c:h val="0.46778999999999998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69997" y="1628799"/>
      <a:ext cx="9003999" cy="4464495"/>
    </a:xfrm>
  </c:spPr>
  <c:txPr>
    <a:bodyPr/>
    <a:lstStyle/>
    <a:p>
      <a:pPr>
        <a:defRPr sz="1800"/>
      </a:pPr>
      <a:endParaRPr lang="ru-RU"/>
    </a:p>
  </c:txPr>
  <c:externalData r:id="rId2">
    <c:autoUpdate val="0"/>
  </c:externalData>
  <c:userShapes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4="http://schemas.microsoft.com/office/drawing/2007/8/2/chart" r:id="rId1"/>
</c:chartSpace>
</file>

<file path=ppt/drawings/_rels/.rels><?xml version="1.0" encoding="UTF-8" standalone="yes"?><Relationships xmlns="http://schemas.openxmlformats.org/package/2006/relationships"></Relationships>
</file>

<file path=ppt/drawings/drawing1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r>
            <a:rPr lang="ru-RU" sz="1800">
              <a:latin typeface="Times New Roman"/>
              <a:cs typeface="Times New Roman"/>
            </a:rPr>
            <a:t>2023</a:t>
          </a: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0.084140000000000006</cdr:x>
      <cdr:y>0.26923000000000002</cdr:y>
    </cdr:from>
    <cdr:to>
      <cdr:x>0.18568999999999999</cdr:x>
      <cdr:y>0.49619000000000002</cdr:y>
    </cdr:to>
    <cdr:sp>
      <cdr:nvSpPr>
        <cdr:cNvPr id="2" name="TextBox 1"/>
        <cdr:cNvSpPr txBox="1"/>
      </cdr:nvSpPr>
      <cdr:spPr bwMode="auto">
        <a:xfrm>
          <a:off x="757585" y="100811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0.14812</cdr:x>
      <cdr:y>0.17308000000000001</cdr:y>
    </cdr:from>
    <cdr:to>
      <cdr:x>0.24967</cdr:x>
      <cdr:y>0.40004000000000001</cdr:y>
    </cdr:to>
    <cdr:sp>
      <cdr:nvSpPr>
        <cdr:cNvPr id="3" name="TextBox 2"/>
        <cdr:cNvSpPr txBox="1"/>
      </cdr:nvSpPr>
      <cdr:spPr bwMode="auto">
        <a:xfrm>
          <a:off x="1333649" y="64807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0.27639000000000002</cdr:x>
      <cdr:y>0.46154000000000001</cdr:y>
    </cdr:from>
    <cdr:to>
      <cdr:x>0.37795000000000001</cdr:x>
      <cdr:y>0.6885</cdr:y>
    </cdr:to>
    <cdr:sp>
      <cdr:nvSpPr>
        <cdr:cNvPr id="4" name="TextBox 3"/>
        <cdr:cNvSpPr txBox="1"/>
      </cdr:nvSpPr>
      <cdr:spPr bwMode="auto">
        <a:xfrm>
          <a:off x="2488668" y="172819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0.34805000000000003</cdr:x>
      <cdr:y>0.44230999999999998</cdr:y>
    </cdr:from>
    <cdr:to>
      <cdr:x>0.44961000000000001</cdr:x>
      <cdr:y>0.66927000000000003</cdr:y>
    </cdr:to>
    <cdr:sp>
      <cdr:nvSpPr>
        <cdr:cNvPr id="5" name="TextBox 4"/>
        <cdr:cNvSpPr txBox="1"/>
      </cdr:nvSpPr>
      <cdr:spPr bwMode="auto">
        <a:xfrm>
          <a:off x="3133849" y="1656184"/>
          <a:ext cx="914400" cy="849841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0.47354000000000002</cdr:x>
      <cdr:y>0.096149999999999999</cdr:y>
    </cdr:from>
    <cdr:to>
      <cdr:x>0.57508999999999999</cdr:x>
      <cdr:y>0.32312000000000002</cdr:y>
    </cdr:to>
    <cdr:sp>
      <cdr:nvSpPr>
        <cdr:cNvPr id="6" name="TextBox 5"/>
        <cdr:cNvSpPr txBox="1"/>
      </cdr:nvSpPr>
      <cdr:spPr bwMode="auto">
        <a:xfrm>
          <a:off x="4263735" y="360040"/>
          <a:ext cx="914400" cy="849841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0.54798000000000002</cdr:x>
      <cdr:y>0.038460000000000001</cdr:y>
    </cdr:from>
    <cdr:to>
      <cdr:x>0.64954000000000001</cdr:x>
      <cdr:y>0.26541999999999999</cdr:y>
    </cdr:to>
    <cdr:sp>
      <cdr:nvSpPr>
        <cdr:cNvPr id="7" name="TextBox 6"/>
        <cdr:cNvSpPr txBox="1"/>
      </cdr:nvSpPr>
      <cdr:spPr bwMode="auto">
        <a:xfrm>
          <a:off x="4934049" y="144016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0.068140000000000006</cdr:x>
      <cdr:y>0.79518</cdr:y>
    </cdr:from>
    <cdr:to>
      <cdr:x>0.59597</cdr:x>
      <cdr:y>1</cdr:y>
    </cdr:to>
    <cdr:sp>
      <cdr:nvSpPr>
        <cdr:cNvPr id="14" name="TextBox 13"/>
        <cdr:cNvSpPr txBox="1"/>
      </cdr:nvSpPr>
      <cdr:spPr bwMode="auto">
        <a:xfrm>
          <a:off x="613569" y="3550095"/>
          <a:ext cx="4752527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  <cdr:relSizeAnchor>
    <cdr:from>
      <cdr:x>0.15611</cdr:x>
      <cdr:y>0.79518</cdr:y>
    </cdr:from>
    <cdr:to>
      <cdr:x>0.51597999999999999</cdr:x>
      <cdr:y>1</cdr:y>
    </cdr:to>
    <cdr:sp>
      <cdr:nvSpPr>
        <cdr:cNvPr id="15" name="TextBox 14"/>
        <cdr:cNvSpPr txBox="1"/>
      </cdr:nvSpPr>
      <cdr:spPr bwMode="auto">
        <a:xfrm>
          <a:off x="1405657" y="3550095"/>
          <a:ext cx="3240360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</c:userShapes>
</file>

<file path=ppt/drawings/drawing6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0.16572000000000001</cdr:x>
      <cdr:y>0.79166999999999998</cdr:y>
    </cdr:from>
    <cdr:to>
      <cdr:x>0.87722</cdr:x>
      <cdr:y>0.95833000000000002</cdr:y>
    </cdr:to>
    <cdr:sp>
      <cdr:nvSpPr>
        <cdr:cNvPr id="2" name="TextBox 1"/>
        <cdr:cNvSpPr txBox="1"/>
      </cdr:nvSpPr>
      <cdr:spPr bwMode="auto">
        <a:xfrm>
          <a:off x="1509461" y="4104456"/>
          <a:ext cx="6480701" cy="864079"/>
        </a:xfrm>
        <a:prstGeom prst="rect">
          <a:avLst/>
        </a:prstGeom>
      </cdr:spPr>
      <cdr:txBody>
        <a:bodyPr vertOverflow="clip" wrap="square" rtlCol="0"/>
        <a:lstStyle/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  <a:p>
          <a:pPr algn="ctr">
            <a:defRPr/>
          </a:pPr>
          <a:endParaRPr lang="ru-RU" sz="1800">
            <a:latin typeface="Times New Roman"/>
            <a:cs typeface="Times New Roman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 xmlns:cdr="http://schemas.openxmlformats.org/drawingml/2006/chartDrawing" xmlns:a="http://schemas.openxmlformats.org/drawingml/2006/main" xmlns:r="http://schemas.openxmlformats.org/officeDocument/2006/relationships">
  <cdr:relSizeAnchor>
    <cdr:from>
      <cdr:x>0.084140000000000006</cdr:x>
      <cdr:y>0.26923000000000002</cdr:y>
    </cdr:from>
    <cdr:to>
      <cdr:x>0.18568999999999999</cdr:x>
      <cdr:y>0.49619000000000002</cdr:y>
    </cdr:to>
    <cdr:sp>
      <cdr:nvSpPr>
        <cdr:cNvPr id="2" name="TextBox 1"/>
        <cdr:cNvSpPr txBox="1"/>
      </cdr:nvSpPr>
      <cdr:spPr bwMode="auto">
        <a:xfrm>
          <a:off x="757585" y="100811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0.14812</cdr:x>
      <cdr:y>0.17308000000000001</cdr:y>
    </cdr:from>
    <cdr:to>
      <cdr:x>0.24967</cdr:x>
      <cdr:y>0.40004000000000001</cdr:y>
    </cdr:to>
    <cdr:sp>
      <cdr:nvSpPr>
        <cdr:cNvPr id="3" name="TextBox 2"/>
        <cdr:cNvSpPr txBox="1"/>
      </cdr:nvSpPr>
      <cdr:spPr bwMode="auto">
        <a:xfrm>
          <a:off x="1333649" y="64807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0.27639000000000002</cdr:x>
      <cdr:y>0.46154000000000001</cdr:y>
    </cdr:from>
    <cdr:to>
      <cdr:x>0.37795000000000001</cdr:x>
      <cdr:y>0.6885</cdr:y>
    </cdr:to>
    <cdr:sp>
      <cdr:nvSpPr>
        <cdr:cNvPr id="4" name="TextBox 3"/>
        <cdr:cNvSpPr txBox="1"/>
      </cdr:nvSpPr>
      <cdr:spPr bwMode="auto">
        <a:xfrm>
          <a:off x="2488668" y="1728192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0.34805000000000003</cdr:x>
      <cdr:y>0.44230999999999998</cdr:y>
    </cdr:from>
    <cdr:to>
      <cdr:x>0.44961000000000001</cdr:x>
      <cdr:y>0.66927000000000003</cdr:y>
    </cdr:to>
    <cdr:sp>
      <cdr:nvSpPr>
        <cdr:cNvPr id="5" name="TextBox 4"/>
        <cdr:cNvSpPr txBox="1"/>
      </cdr:nvSpPr>
      <cdr:spPr bwMode="auto">
        <a:xfrm>
          <a:off x="3133849" y="1656184"/>
          <a:ext cx="914400" cy="849841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0.47354000000000002</cdr:x>
      <cdr:y>0.096149999999999999</cdr:y>
    </cdr:from>
    <cdr:to>
      <cdr:x>0.57508999999999999</cdr:x>
      <cdr:y>0.32312000000000002</cdr:y>
    </cdr:to>
    <cdr:sp>
      <cdr:nvSpPr>
        <cdr:cNvPr id="6" name="TextBox 5"/>
        <cdr:cNvSpPr txBox="1"/>
      </cdr:nvSpPr>
      <cdr:spPr bwMode="auto">
        <a:xfrm>
          <a:off x="4263735" y="360040"/>
          <a:ext cx="914400" cy="849841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0.54798000000000002</cdr:x>
      <cdr:y>0.038460000000000001</cdr:y>
    </cdr:from>
    <cdr:to>
      <cdr:x>0.64954000000000001</cdr:x>
      <cdr:y>0.26541999999999999</cdr:y>
    </cdr:to>
    <cdr:sp>
      <cdr:nvSpPr>
        <cdr:cNvPr id="7" name="TextBox 6"/>
        <cdr:cNvSpPr txBox="1"/>
      </cdr:nvSpPr>
      <cdr:spPr bwMode="auto">
        <a:xfrm>
          <a:off x="4934049" y="144016"/>
          <a:ext cx="914400" cy="849843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800"/>
        </a:p>
      </cdr:txBody>
    </cdr:sp>
  </cdr:relSizeAnchor>
  <cdr:relSizeAnchor>
    <cdr:from>
      <cdr:x>0.068140000000000006</cdr:x>
      <cdr:y>0.79518</cdr:y>
    </cdr:from>
    <cdr:to>
      <cdr:x>0.59597</cdr:x>
      <cdr:y>1</cdr:y>
    </cdr:to>
    <cdr:sp>
      <cdr:nvSpPr>
        <cdr:cNvPr id="14" name="TextBox 13"/>
        <cdr:cNvSpPr txBox="1"/>
      </cdr:nvSpPr>
      <cdr:spPr bwMode="auto">
        <a:xfrm>
          <a:off x="613569" y="3550095"/>
          <a:ext cx="4752527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  <cdr:relSizeAnchor>
    <cdr:from>
      <cdr:x>0.15611</cdr:x>
      <cdr:y>0.79518</cdr:y>
    </cdr:from>
    <cdr:to>
      <cdr:x>0.51597999999999999</cdr:x>
      <cdr:y>1</cdr:y>
    </cdr:to>
    <cdr:sp>
      <cdr:nvSpPr>
        <cdr:cNvPr id="15" name="TextBox 14"/>
        <cdr:cNvSpPr txBox="1"/>
      </cdr:nvSpPr>
      <cdr:spPr bwMode="auto">
        <a:xfrm>
          <a:off x="1405657" y="3550095"/>
          <a:ext cx="3240360" cy="914400"/>
        </a:xfrm>
        <a:prstGeom prst="rect">
          <a:avLst/>
        </a:prstGeom>
      </cdr:spPr>
      <cdr:txBody>
        <a:bodyPr vertOverflow="clip" wrap="none" rtlCol="0"/>
        <a:lstStyle/>
        <a:p>
          <a:pPr>
            <a:defRPr/>
          </a:pPr>
          <a:endParaRPr lang="ru-RU" sz="1100"/>
        </a:p>
      </cdr:txBody>
    </cdr:sp>
  </cdr:relSizeAnchor>
</c:userShap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6DF453-3EF4-4889-A30A-EB452DC42F9D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CEC9349-F505-433F-AF35-B6C548C5499E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E2E2CE2-3878-4040-9A65-E1C3F1A2F209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F53E282-B3F2-43BA-9741-55E335DEF1DE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088B8F3-5D70-4D7A-B511-C9F09D776DAA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05F7A11-6047-4CFC-899D-7C0D7CD72C3E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B62D4F5-7C77-4868-8827-A16F2C1A5572}" type="datetime1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FB80756-8D36-4A1F-8028-AAE40802550E}" type="datetime1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51EC89C-BAE6-4617-B446-30E02A63EB0E}" type="datetime1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AA27DAC-0C62-4A82-B457-2CA65CB1A948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4CD4F4D-BAC9-4BE8-827C-B7F2980AB14A}" type="datetime1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1BA6D9-B930-4E75-AC31-AE8BA8511EB8}" type="datetime1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1.xml" 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2.xml" 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3.xml" 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4.xml" 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chart" Target="../charts/chart5.xml" 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 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chart" Target="../charts/chart7.xml" 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cxnSp>
        <p:nvCxnSpPr>
          <p:cNvPr id="6" name="Прямая соединительная линия 5"/>
          <p:cNvCxnSpPr>
            <a:cxnSpLocks/>
          </p:cNvCxnSpPr>
          <p:nvPr/>
        </p:nvCxnSpPr>
        <p:spPr bwMode="auto">
          <a:xfrm>
            <a:off x="1547664" y="6021288"/>
            <a:ext cx="6048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 bwMode="auto">
          <a:xfrm>
            <a:off x="877155" y="1628799"/>
            <a:ext cx="7491351" cy="37798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2200" b="1">
                <a:latin typeface="Times New Roman"/>
                <a:cs typeface="Times New Roman"/>
              </a:rPr>
              <a:t>Об итогах работы </a:t>
            </a:r>
            <a:r>
              <a:rPr lang="ru-RU" sz="2200" b="1">
                <a:latin typeface="Times New Roman"/>
                <a:cs typeface="Times New Roman"/>
              </a:rPr>
              <a:t>Центрального МТУ по надзору за ЯРБ Ростехнадзора в части ядерной и радиационной безопасности предприятий топливного цикла, учета и контроля </a:t>
            </a:r>
            <a:r>
              <a:rPr lang="ru-RU" sz="2200" b="1">
                <a:latin typeface="Times New Roman"/>
                <a:cs typeface="Times New Roman"/>
              </a:rPr>
              <a:t>ядерных материалов и физической защитой </a:t>
            </a:r>
            <a:r>
              <a:rPr lang="ru-RU" sz="2200" b="1">
                <a:latin typeface="Times New Roman"/>
                <a:cs typeface="Times New Roman"/>
              </a:rPr>
              <a:t>за </a:t>
            </a:r>
            <a:r>
              <a:rPr lang="ru-RU" sz="2200" b="1">
                <a:latin typeface="Times New Roman"/>
                <a:cs typeface="Times New Roman"/>
              </a:rPr>
              <a:t>второй квартал 2023 </a:t>
            </a:r>
            <a:r>
              <a:rPr lang="ru-RU" sz="2200" b="1">
                <a:latin typeface="Times New Roman"/>
                <a:cs typeface="Times New Roman"/>
              </a:rPr>
              <a:t>года</a:t>
            </a:r>
            <a:endParaRPr/>
          </a:p>
          <a:p>
            <a:pPr algn="ctr">
              <a:defRPr/>
            </a:pPr>
            <a:endParaRPr lang="ru-RU" sz="2200" b="1"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sz="2200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200" b="1">
                <a:latin typeface="Times New Roman"/>
                <a:cs typeface="Times New Roman"/>
              </a:rPr>
              <a:t>Ерпылев</a:t>
            </a:r>
            <a:r>
              <a:rPr lang="ru-RU" sz="2200" b="1">
                <a:latin typeface="Times New Roman"/>
                <a:cs typeface="Times New Roman"/>
              </a:rPr>
              <a:t> Кирилл Николаевич</a:t>
            </a:r>
            <a:endParaRPr lang="ru-RU" sz="2200" b="1">
              <a:latin typeface="Times New Roman"/>
              <a:cs typeface="Times New Roman"/>
            </a:endParaRPr>
          </a:p>
          <a:p>
            <a:pPr algn="ctr">
              <a:defRPr/>
            </a:pPr>
            <a:r>
              <a:rPr lang="ru-RU" sz="2200" b="1">
                <a:latin typeface="Times New Roman"/>
                <a:cs typeface="Times New Roman"/>
              </a:rPr>
              <a:t>Начальник </a:t>
            </a:r>
            <a:r>
              <a:rPr lang="ru-RU" sz="2200" b="1">
                <a:latin typeface="Times New Roman"/>
                <a:cs typeface="Times New Roman"/>
              </a:rPr>
              <a:t>ОНРД ЯРБ ПТЦ, УК ЯМ и ФЗ Центрального МТУ по надзору за ЯРБ Ростехнадзора</a:t>
            </a:r>
            <a:endParaRPr/>
          </a:p>
          <a:p>
            <a:pPr algn="ctr">
              <a:defRPr/>
            </a:pPr>
            <a:endParaRPr lang="ru-RU" sz="2200" b="1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/>
          <p:nvPr/>
        </p:nvSpPr>
        <p:spPr bwMode="auto">
          <a:xfrm>
            <a:off x="402055" y="1628800"/>
            <a:ext cx="83398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Основные направления деятельности</a:t>
            </a:r>
            <a:endParaRPr/>
          </a:p>
          <a:p>
            <a:pPr algn="ctr">
              <a:defRPr/>
            </a:pPr>
            <a:endParaRPr lang="ru-RU" b="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Организация и проведение плановых и внеплановых проверок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Проведение проверок в режиме постоянного государственного надзора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Участие в нормотворческой деятельности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Участие в оказании государственных услуг (лицензирование деятельности в области использования атомной энергии, выдача работникам ОИАЭ разрешений Ростехнадзора на право ведения работ в области использования атомной энергии)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/>
          <p:nvPr/>
        </p:nvSpPr>
        <p:spPr bwMode="auto">
          <a:xfrm>
            <a:off x="402055" y="1628800"/>
            <a:ext cx="833988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Направления надзора</a:t>
            </a:r>
            <a:endParaRPr/>
          </a:p>
          <a:p>
            <a:pPr algn="ctr">
              <a:defRPr/>
            </a:pPr>
            <a:endParaRPr lang="ru-RU" b="1">
              <a:solidFill>
                <a:prstClr val="black"/>
              </a:solidFill>
              <a:latin typeface="Times New Roman"/>
              <a:cs typeface="Times New Roman"/>
            </a:endParaRPr>
          </a:p>
          <a:p>
            <a:pPr algn="ctr">
              <a:defRPr/>
            </a:pPr>
            <a:endParaRPr lang="ru-RU" b="1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ядерной и радиационной безопасностью предприятий топливного цикла (далее – ЯРБ ПТЦ) и организаций оказывающих услуги предприятиям топливного цикла</a:t>
            </a:r>
            <a:endParaRPr/>
          </a:p>
          <a:p>
            <a:pPr marL="285750" indent="-285750" algn="just">
              <a:buFont typeface="Wingdings"/>
              <a:buChar char="v"/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организациями осуществляющими транспортирование ядерных материалов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учетом и контролем ядерных материалов (далее – УК ЯМ)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marL="285750" indent="-285750" algn="just">
              <a:buFont typeface="Wingdings"/>
              <a:buChar char="v"/>
              <a:defRPr/>
            </a:pPr>
            <a:r>
              <a:rPr lang="ru-RU">
                <a:latin typeface="Times New Roman"/>
                <a:cs typeface="Times New Roman"/>
              </a:rPr>
              <a:t>Надзор за обеспечением физической защиты ядерных установок и пунктов хранения (далее –ФЗ)</a:t>
            </a:r>
            <a:endParaRPr/>
          </a:p>
          <a:p>
            <a:pPr algn="just">
              <a:defRPr/>
            </a:pPr>
            <a:endParaRPr lang="ru-RU">
              <a:latin typeface="Times New Roman"/>
              <a:cs typeface="Times New Roman"/>
            </a:endParaRPr>
          </a:p>
          <a:p>
            <a:pPr algn="just"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  <a:p>
            <a:pPr marL="285750" indent="-285750" algn="just">
              <a:buFont typeface="Wingdings"/>
              <a:buChar char="v"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graphicFrame>
        <p:nvGraphicFramePr>
          <p:cNvPr id="1013685340" name=""/>
          <p:cNvGraphicFramePr>
            <a:graphicFrameLocks xmlns:a="http://schemas.openxmlformats.org/drawingml/2006/main"/>
          </p:cNvGraphicFramePr>
          <p:nvPr/>
        </p:nvGraphicFramePr>
        <p:xfrm>
          <a:off x="69997" y="2132856"/>
          <a:ext cx="9004000" cy="39604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 bwMode="auto">
          <a:xfrm>
            <a:off x="408964" y="1381616"/>
            <a:ext cx="8340606" cy="91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Количество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проведенных инспекций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по направлениям УК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,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ФЗ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ЯМ и ЯРБ ПТЦ </a:t>
            </a:r>
            <a:r>
              <a:rPr lang="ru-RU" b="1">
                <a:latin typeface="Times New Roman"/>
                <a:cs typeface="Times New Roman"/>
              </a:rPr>
              <a:t>за </a:t>
            </a:r>
            <a:r>
              <a:rPr lang="ru-RU" b="1">
                <a:latin typeface="Times New Roman"/>
                <a:cs typeface="Times New Roman"/>
              </a:rPr>
              <a:t>2 квартал 2023 </a:t>
            </a:r>
            <a:r>
              <a:rPr lang="ru-RU" b="1">
                <a:latin typeface="Times New Roman"/>
                <a:cs typeface="Times New Roman"/>
              </a:rPr>
              <a:t>года</a:t>
            </a:r>
            <a:endParaRPr/>
          </a:p>
          <a:p>
            <a:pPr algn="ctr">
              <a:defRPr/>
            </a:pP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331640" y="5292753"/>
            <a:ext cx="4919942" cy="975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/>
          </a:p>
          <a:p>
            <a:pPr>
              <a:defRPr/>
            </a:pPr>
            <a:endParaRPr lang="ru-RU" sz="400"/>
          </a:p>
          <a:p>
            <a:pPr>
              <a:defRPr/>
            </a:pPr>
            <a:r>
              <a:rPr lang="ru-RU"/>
              <a:t>   </a:t>
            </a:r>
            <a:r>
              <a:rPr lang="ru-RU"/>
              <a:t>УиК</a:t>
            </a:r>
            <a:r>
              <a:rPr lang="ru-RU"/>
              <a:t> ЯМ	</a:t>
            </a:r>
            <a:r>
              <a:rPr lang="ru-RU"/>
              <a:t> </a:t>
            </a:r>
            <a:r>
              <a:rPr lang="ru-RU"/>
              <a:t>              ФЗ ЯМ               </a:t>
            </a:r>
            <a:r>
              <a:rPr lang="ru-RU"/>
              <a:t>ЯРБ ПТЦ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952243782" name=""/>
          <p:cNvSpPr txBox="1"/>
          <p:nvPr/>
        </p:nvSpPr>
        <p:spPr bwMode="auto">
          <a:xfrm flipH="0" flipV="0">
            <a:off x="3404634" y="4367560"/>
            <a:ext cx="183636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  <p:sp>
        <p:nvSpPr>
          <p:cNvPr id="1115184061" name=""/>
          <p:cNvSpPr txBox="1"/>
          <p:nvPr/>
        </p:nvSpPr>
        <p:spPr bwMode="auto">
          <a:xfrm flipH="0" flipV="0">
            <a:off x="3834420" y="5206695"/>
            <a:ext cx="183636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 xmlns:a="http://schemas.openxmlformats.org/drawingml/2006/main"/>
          </p:cNvGraphicFramePr>
          <p:nvPr/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graphicFrame>
        <p:nvGraphicFramePr>
          <p:cNvPr id="1127749859" name=""/>
          <p:cNvGraphicFramePr>
            <a:graphicFrameLocks xmlns:a="http://schemas.openxmlformats.org/drawingml/2006/main"/>
          </p:cNvGraphicFramePr>
          <p:nvPr/>
        </p:nvGraphicFramePr>
        <p:xfrm>
          <a:off x="69997" y="1628799"/>
          <a:ext cx="9003999" cy="44644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TextBox 2"/>
          <p:cNvSpPr txBox="1"/>
          <p:nvPr/>
        </p:nvSpPr>
        <p:spPr bwMode="auto">
          <a:xfrm>
            <a:off x="402055" y="1628800"/>
            <a:ext cx="8340606" cy="640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>
                <a:solidFill>
                  <a:prstClr val="black"/>
                </a:solidFill>
                <a:latin typeface="Times New Roman"/>
              </a:rPr>
              <a:t>Количество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выявленных нарушений по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направлениям УК , ФЗ ЯМ </a:t>
            </a:r>
            <a:br>
              <a:rPr lang="ru-RU" b="1">
                <a:solidFill>
                  <a:prstClr val="black"/>
                </a:solidFill>
                <a:latin typeface="Times New Roman"/>
              </a:rPr>
            </a:br>
            <a:r>
              <a:rPr lang="ru-RU" b="1">
                <a:solidFill>
                  <a:prstClr val="black"/>
                </a:solidFill>
                <a:latin typeface="Times New Roman"/>
              </a:rPr>
              <a:t>и </a:t>
            </a:r>
            <a:r>
              <a:rPr lang="ru-RU" b="1">
                <a:solidFill>
                  <a:prstClr val="black"/>
                </a:solidFill>
                <a:latin typeface="Times New Roman"/>
              </a:rPr>
              <a:t>ЯРБ ПТЦ </a:t>
            </a:r>
            <a:r>
              <a:rPr lang="ru-RU" b="1">
                <a:latin typeface="Times New Roman"/>
                <a:cs typeface="Times New Roman"/>
              </a:rPr>
              <a:t>за 2 квартал 2023 года</a:t>
            </a:r>
            <a:endParaRPr lang="ru-RU"/>
          </a:p>
        </p:txBody>
      </p:sp>
      <p:sp>
        <p:nvSpPr>
          <p:cNvPr id="5" name="TextBox 4"/>
          <p:cNvSpPr txBox="1"/>
          <p:nvPr/>
        </p:nvSpPr>
        <p:spPr bwMode="auto">
          <a:xfrm>
            <a:off x="1331640" y="5301208"/>
            <a:ext cx="489654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    2022 	</a:t>
            </a:r>
            <a:r>
              <a:rPr lang="ru-RU"/>
              <a:t> </a:t>
            </a:r>
            <a:r>
              <a:rPr lang="ru-RU"/>
              <a:t>                2022                   2022      </a:t>
            </a:r>
            <a:endParaRPr lang="ru-RU"/>
          </a:p>
          <a:p>
            <a:pPr>
              <a:defRPr/>
            </a:pPr>
            <a:endParaRPr lang="ru-RU" sz="400"/>
          </a:p>
          <a:p>
            <a:pPr>
              <a:defRPr/>
            </a:pPr>
            <a:r>
              <a:rPr lang="ru-RU"/>
              <a:t>  </a:t>
            </a:r>
            <a:r>
              <a:rPr lang="ru-RU"/>
              <a:t>УиК</a:t>
            </a:r>
            <a:r>
              <a:rPr lang="ru-RU"/>
              <a:t> ЯМ                 ФЗ ЯМ              ЯРБ ПТЦ</a:t>
            </a:r>
            <a:endParaRPr/>
          </a:p>
          <a:p>
            <a:pPr>
              <a:defRPr/>
            </a:pPr>
            <a:endParaRPr lang="ru-RU"/>
          </a:p>
        </p:txBody>
      </p:sp>
      <p:sp>
        <p:nvSpPr>
          <p:cNvPr id="330363406" name=""/>
          <p:cNvSpPr txBox="1"/>
          <p:nvPr/>
        </p:nvSpPr>
        <p:spPr bwMode="auto">
          <a:xfrm flipH="0" flipV="0">
            <a:off x="3242012" y="4521360"/>
            <a:ext cx="299461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>
                <a:solidFill>
                  <a:schemeClr val="tx1"/>
                </a:solidFill>
              </a:rPr>
              <a:t>5</a:t>
            </a:r>
            <a:endParaRPr/>
          </a:p>
        </p:txBody>
      </p:sp>
      <p:sp>
        <p:nvSpPr>
          <p:cNvPr id="1875525649" name=""/>
          <p:cNvSpPr txBox="1"/>
          <p:nvPr/>
        </p:nvSpPr>
        <p:spPr bwMode="auto">
          <a:xfrm flipH="0" flipV="0">
            <a:off x="4772999" y="4155240"/>
            <a:ext cx="415323" cy="366119"/>
          </a:xfrm>
          <a:prstGeom prst="rect">
            <a:avLst/>
          </a:prstGeom>
          <a:noFill/>
        </p:spPr>
        <p:txBody>
          <a:bodyPr vertOverflow="overflow" horzOverflow="overflow" vert="horz" wrap="non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/>
              <a:t>10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 bwMode="auto">
          <a:xfrm>
            <a:off x="1162472" y="1364089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2150" b="1"/>
              <a:t>Основные нарушения по УК, выявленные при проведении надзорных мероприятий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/>
          <p:nvPr/>
        </p:nvSpPr>
        <p:spPr bwMode="auto">
          <a:xfrm>
            <a:off x="179512" y="2121219"/>
            <a:ext cx="92744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Нарушение </a:t>
            </a:r>
            <a:r>
              <a:rPr lang="ru-RU" sz="2000">
                <a:latin typeface="Times New Roman"/>
                <a:cs typeface="Times New Roman"/>
              </a:rPr>
              <a:t>ведения учетных </a:t>
            </a:r>
            <a:r>
              <a:rPr lang="ru-RU" sz="2000">
                <a:latin typeface="Times New Roman"/>
                <a:cs typeface="Times New Roman"/>
              </a:rPr>
              <a:t>документов</a:t>
            </a:r>
            <a:endParaRPr/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Нарушение </a:t>
            </a:r>
            <a:r>
              <a:rPr lang="ru-RU" sz="2000">
                <a:latin typeface="Times New Roman"/>
                <a:cs typeface="Times New Roman"/>
              </a:rPr>
              <a:t>порядка проведения физической </a:t>
            </a:r>
            <a:r>
              <a:rPr lang="ru-RU" sz="2000">
                <a:latin typeface="Times New Roman"/>
                <a:cs typeface="Times New Roman"/>
              </a:rPr>
              <a:t>инвентаризации</a:t>
            </a:r>
            <a:endParaRPr/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Несвоевременный </a:t>
            </a:r>
            <a:r>
              <a:rPr lang="ru-RU" sz="2000">
                <a:latin typeface="Times New Roman"/>
                <a:cs typeface="Times New Roman"/>
              </a:rPr>
              <a:t>пересмотр документов (инструкций, положений и т.д.) по учету и </a:t>
            </a:r>
            <a:r>
              <a:rPr lang="ru-RU" sz="2000">
                <a:latin typeface="Times New Roman"/>
                <a:cs typeface="Times New Roman"/>
              </a:rPr>
              <a:t>контролю</a:t>
            </a:r>
            <a:endParaRPr/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</a:t>
            </a:r>
            <a:r>
              <a:rPr lang="ru-RU" sz="2000">
                <a:latin typeface="Times New Roman"/>
                <a:cs typeface="Times New Roman"/>
              </a:rPr>
              <a:t>арушение </a:t>
            </a:r>
            <a:r>
              <a:rPr lang="ru-RU" sz="2000">
                <a:latin typeface="Times New Roman"/>
                <a:cs typeface="Times New Roman"/>
              </a:rPr>
              <a:t>порядка обращения с </a:t>
            </a:r>
            <a:r>
              <a:rPr lang="ru-RU" sz="2000">
                <a:latin typeface="Times New Roman"/>
                <a:cs typeface="Times New Roman"/>
              </a:rPr>
              <a:t>пломбами</a:t>
            </a: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 bwMode="auto">
          <a:xfrm>
            <a:off x="1162472" y="1364089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2150" b="1"/>
              <a:t>Основные нарушения по </a:t>
            </a:r>
            <a:r>
              <a:rPr lang="ru-RU" sz="2150" b="1"/>
              <a:t>ЯРБ ПТЦ, </a:t>
            </a:r>
            <a:r>
              <a:rPr lang="ru-RU" sz="2150" b="1"/>
              <a:t>выявленные при проведении надзорных мероприятий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/>
          <p:nvPr/>
        </p:nvSpPr>
        <p:spPr bwMode="auto">
          <a:xfrm>
            <a:off x="179512" y="2121219"/>
            <a:ext cx="92744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несвоевременный </a:t>
            </a:r>
            <a:r>
              <a:rPr lang="ru-RU" sz="2000">
                <a:latin typeface="Times New Roman"/>
                <a:cs typeface="Times New Roman"/>
              </a:rPr>
              <a:t>пересмотр объектовых документов по </a:t>
            </a:r>
            <a:r>
              <a:rPr lang="ru-RU" sz="2000">
                <a:latin typeface="Times New Roman"/>
                <a:cs typeface="Times New Roman"/>
              </a:rPr>
              <a:t>ЯРБ ПТЦ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r>
              <a:rPr lang="ru-RU" sz="2000">
                <a:latin typeface="Times New Roman"/>
                <a:cs typeface="Times New Roman"/>
              </a:rPr>
              <a:t>н</a:t>
            </a:r>
            <a:r>
              <a:rPr lang="ru-RU" sz="2000">
                <a:latin typeface="Times New Roman"/>
                <a:cs typeface="Times New Roman"/>
              </a:rPr>
              <a:t>есоответствие документов реальному состоянию объекта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342900" indent="-342900">
              <a:buFont typeface="Wingdings"/>
              <a:buChar char="v"/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 bwMode="auto">
          <a:xfrm>
            <a:off x="1137929" y="1367497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2150" b="1"/>
              <a:t>Основные причины нарушений, выявляемых при проведении надзорных мероприятий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" name="TextBox 2"/>
          <p:cNvSpPr txBox="1"/>
          <p:nvPr/>
        </p:nvSpPr>
        <p:spPr bwMode="auto">
          <a:xfrm>
            <a:off x="179511" y="2154917"/>
            <a:ext cx="9278080" cy="3749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/>
              <a:buChar char="§"/>
              <a:defRPr/>
            </a:pPr>
            <a:r>
              <a:rPr lang="ru-RU" sz="2000">
                <a:latin typeface="Times New Roman"/>
                <a:cs typeface="Times New Roman"/>
              </a:rPr>
              <a:t>Недостаточное кол-во специалистов в подразделениях занимающихся вопросами УК на поднадзорных предприятиях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457200" indent="-457200">
              <a:buFont typeface="Wingdings"/>
              <a:buChar char="§"/>
              <a:defRPr/>
            </a:pPr>
            <a:r>
              <a:rPr lang="ru-RU" sz="2000">
                <a:latin typeface="Times New Roman"/>
                <a:cs typeface="Times New Roman"/>
              </a:rPr>
              <a:t>Неполное понимание специалистами поднадзорных предприятий вопросов, касающихся их должностных обязанностей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457200" indent="-457200">
              <a:buFont typeface="Wingdings"/>
              <a:buChar char="§"/>
              <a:defRPr/>
            </a:pPr>
            <a:r>
              <a:rPr lang="ru-RU" sz="2000">
                <a:latin typeface="Times New Roman"/>
                <a:cs typeface="Times New Roman"/>
              </a:rPr>
              <a:t>Недостаточный </a:t>
            </a:r>
            <a:r>
              <a:rPr lang="ru-RU" sz="2000">
                <a:latin typeface="Times New Roman"/>
                <a:cs typeface="Times New Roman"/>
              </a:rPr>
              <a:t>контроль </a:t>
            </a:r>
            <a:r>
              <a:rPr lang="ru-RU" sz="2000">
                <a:latin typeface="Times New Roman"/>
                <a:cs typeface="Times New Roman"/>
              </a:rPr>
              <a:t>со стороны </a:t>
            </a:r>
            <a:r>
              <a:rPr lang="ru-RU" sz="2000">
                <a:latin typeface="Times New Roman"/>
                <a:cs typeface="Times New Roman"/>
              </a:rPr>
              <a:t>руководства среднего и высшего звена </a:t>
            </a:r>
            <a:r>
              <a:rPr lang="ru-RU" sz="2000">
                <a:latin typeface="Times New Roman"/>
                <a:cs typeface="Times New Roman"/>
              </a:rPr>
              <a:t>предприятий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 marL="457200" indent="-457200">
              <a:buFont typeface="Wingdings"/>
              <a:buChar char="§"/>
              <a:defRPr/>
            </a:pPr>
            <a:r>
              <a:rPr lang="ru-RU" sz="2000">
                <a:latin typeface="Times New Roman"/>
                <a:cs typeface="Times New Roman"/>
              </a:rPr>
              <a:t>Недостаточное финансирование деятельности по УК</a:t>
            </a:r>
            <a:endParaRPr/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  <a:p>
            <a:pPr>
              <a:defRPr/>
            </a:pPr>
            <a:endParaRPr lang="ru-RU"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tretch/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 bwMode="auto">
          <a:xfrm>
            <a:off x="1137929" y="285293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50" b="1" i="0" u="none" strike="noStrike">
                <a:solidFill>
                  <a:prstClr val="black"/>
                </a:solidFill>
                <a:latin typeface="Times New Roman"/>
                <a:ea typeface="+mn-ea"/>
                <a:cs typeface="+mn-cs"/>
              </a:defRPr>
            </a:pPr>
            <a:r>
              <a:rPr lang="ru-RU" sz="5400" b="1"/>
              <a:t>Спасибо за внимание!</a:t>
            </a:r>
            <a:endParaRPr lang="ru-RU" sz="2150" b="1">
              <a:solidFill>
                <a:prstClr val="black"/>
              </a:solidFill>
              <a:latin typeface="Times New Roman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/>
          <a:stretch/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R7-Office/7.3.3.59</Application>
  <DocSecurity>0</DocSecurity>
  <PresentationFormat>Экран (4:3)</PresentationFormat>
  <Paragraphs>0</Paragraphs>
  <Slides>9</Slides>
  <Notes>9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Серегин П.А.</dc:creator>
  <cp:keywords/>
  <dc:description/>
  <dc:identifier/>
  <dc:language/>
  <cp:lastModifiedBy>Кирилл Ерп</cp:lastModifiedBy>
  <cp:revision>171</cp:revision>
  <dcterms:created xsi:type="dcterms:W3CDTF">2015-09-22T06:41:40Z</dcterms:created>
  <dcterms:modified xsi:type="dcterms:W3CDTF">2023-08-28T06:37:28Z</dcterms:modified>
  <cp:category/>
  <cp:contentStatus/>
  <cp:version/>
</cp:coreProperties>
</file>